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70" d="100"/>
          <a:sy n="70" d="100"/>
        </p:scale>
        <p:origin x="53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89CD6F-B889-426F-83C4-734A646D0C0C}" type="datetimeFigureOut">
              <a:rPr lang="en-US" smtClean="0"/>
              <a:t>12/17/2020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B0FDF9-3A32-4D6A-8066-545E45AD1350}" type="slidenum">
              <a:rPr lang="en-US" smtClean="0"/>
              <a:t>‹#›</a:t>
            </a:fld>
            <a:endParaRPr lang="en-US" dirty="0"/>
          </a:p>
        </p:txBody>
      </p:sp>
    </p:spTree>
    <p:extLst>
      <p:ext uri="{BB962C8B-B14F-4D97-AF65-F5344CB8AC3E}">
        <p14:creationId xmlns:p14="http://schemas.microsoft.com/office/powerpoint/2010/main" val="3215448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presentation will focus on the regional comprehensive economic partnership</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3B0FDF9-3A32-4D6A-8066-545E45AD1350}" type="slidenum">
              <a:rPr lang="en-US" smtClean="0"/>
              <a:t>1</a:t>
            </a:fld>
            <a:endParaRPr lang="en-US" dirty="0"/>
          </a:p>
        </p:txBody>
      </p:sp>
    </p:spTree>
    <p:extLst>
      <p:ext uri="{BB962C8B-B14F-4D97-AF65-F5344CB8AC3E}">
        <p14:creationId xmlns:p14="http://schemas.microsoft.com/office/powerpoint/2010/main" val="2176027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Regional Economic Partnership (RCEP) trade agreement was held on November 15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There was a total of 15 countries who participated in this agreement from Pacific and East Asia (The Economist, 2020). Therefore, creating the largest trading bloc in the entire world. Also, these talks began in 2012 with 16 countries together with 10 Associations of Southeast Asian Nations (ASEAN) countries, India, Australia, China, New Zealand, South Korea and Japan taking part. Notably from research, it is clear that RCEP accounts for 19 percent foreign investments and 18 percent outflows in trade.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2</a:t>
            </a:fld>
            <a:endParaRPr lang="en-US" dirty="0"/>
          </a:p>
        </p:txBody>
      </p:sp>
    </p:spTree>
    <p:extLst>
      <p:ext uri="{BB962C8B-B14F-4D97-AF65-F5344CB8AC3E}">
        <p14:creationId xmlns:p14="http://schemas.microsoft.com/office/powerpoint/2010/main" val="2748110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RCEP trade agreement was fuelled by China and it became famous to international investors and traders. Also, it managed to outrun huge high-income trade blocs growth over the past few years. Through Southeast Asia and China's economic development, RCEP bloc's share in world trade, GDP and FDI has been increasing over the past few years. Additionally, this also drove RCEP to overtake trading blocs which were big at the beginning of the century. They include European Union and North America Free Trade Agreement (</a:t>
            </a:r>
            <a:r>
              <a:rPr lang="en-US" sz="1200" kern="1200" dirty="0" err="1" smtClean="0">
                <a:solidFill>
                  <a:schemeClr val="tx1"/>
                </a:solidFill>
                <a:effectLst/>
                <a:latin typeface="+mn-lt"/>
                <a:ea typeface="+mn-ea"/>
                <a:cs typeface="+mn-cs"/>
              </a:rPr>
              <a:t>Kuo</a:t>
            </a:r>
            <a:r>
              <a:rPr lang="en-US" sz="1200" kern="1200" dirty="0" smtClean="0">
                <a:solidFill>
                  <a:schemeClr val="tx1"/>
                </a:solidFill>
                <a:effectLst/>
                <a:latin typeface="+mn-lt"/>
                <a:ea typeface="+mn-ea"/>
                <a:cs typeface="+mn-cs"/>
              </a:rPr>
              <a:t>, 2020)</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3</a:t>
            </a:fld>
            <a:endParaRPr lang="en-US" dirty="0"/>
          </a:p>
        </p:txBody>
      </p:sp>
    </p:spTree>
    <p:extLst>
      <p:ext uri="{BB962C8B-B14F-4D97-AF65-F5344CB8AC3E}">
        <p14:creationId xmlns:p14="http://schemas.microsoft.com/office/powerpoint/2010/main" val="1829085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Intensity of investment and trade relations between RCEP members was made possible through reducing no-tariff barriers on goods and services trade. Therefore, RCEP majors on non-tariff barriers because import tariffs were minimal between its members way before signing of the agreement (</a:t>
            </a:r>
            <a:r>
              <a:rPr lang="en-US" sz="1200" kern="1200" dirty="0" err="1" smtClean="0">
                <a:solidFill>
                  <a:schemeClr val="tx1"/>
                </a:solidFill>
                <a:effectLst/>
                <a:latin typeface="+mn-lt"/>
                <a:ea typeface="+mn-ea"/>
                <a:cs typeface="+mn-cs"/>
              </a:rPr>
              <a:t>Kuo</a:t>
            </a:r>
            <a:r>
              <a:rPr lang="en-US" sz="1200" kern="1200" dirty="0" smtClean="0">
                <a:solidFill>
                  <a:schemeClr val="tx1"/>
                </a:solidFill>
                <a:effectLst/>
                <a:latin typeface="+mn-lt"/>
                <a:ea typeface="+mn-ea"/>
                <a:cs typeface="+mn-cs"/>
              </a:rPr>
              <a:t>, 2020). Again, low tariffs on imports control the facilitation imposed by nations on product marketing. Thus, assuring various concerned parties such as traders and investors. Also, the most critical aspect of the RCEP trade agreement is lining up rules of origin for the 15 countries. Consequently, lining up the integration of the agreement's participants into similar chain of production also comes in as a role highlighted by the agreement.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4</a:t>
            </a:fld>
            <a:endParaRPr lang="en-US" dirty="0"/>
          </a:p>
        </p:txBody>
      </p:sp>
    </p:spTree>
    <p:extLst>
      <p:ext uri="{BB962C8B-B14F-4D97-AF65-F5344CB8AC3E}">
        <p14:creationId xmlns:p14="http://schemas.microsoft.com/office/powerpoint/2010/main" val="31729925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Doing so could help members in securing of huge share global value chain (GVCs), thus, increasing their specialization. This can be important at a time when US and China trade altercation is intensifying GVC’s reconfiguration in and out of China. Furthermore, critical provisions are covered by RCEP (The Economist, 2020).</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5</a:t>
            </a:fld>
            <a:endParaRPr lang="en-US" dirty="0"/>
          </a:p>
        </p:txBody>
      </p:sp>
    </p:spTree>
    <p:extLst>
      <p:ext uri="{BB962C8B-B14F-4D97-AF65-F5344CB8AC3E}">
        <p14:creationId xmlns:p14="http://schemas.microsoft.com/office/powerpoint/2010/main" val="306458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RCEP majorly benefits its country members, despite having recognizable effects on the global economy. However, non-members also benefit but it is negligible (</a:t>
            </a:r>
            <a:r>
              <a:rPr lang="en-US" sz="1200" kern="1200" dirty="0" err="1" smtClean="0">
                <a:solidFill>
                  <a:schemeClr val="tx1"/>
                </a:solidFill>
                <a:effectLst/>
                <a:latin typeface="+mn-lt"/>
                <a:ea typeface="+mn-ea"/>
                <a:cs typeface="+mn-cs"/>
              </a:rPr>
              <a:t>Kuo</a:t>
            </a:r>
            <a:r>
              <a:rPr lang="en-US" sz="1200" kern="1200" dirty="0" smtClean="0">
                <a:solidFill>
                  <a:schemeClr val="tx1"/>
                </a:solidFill>
                <a:effectLst/>
                <a:latin typeface="+mn-lt"/>
                <a:ea typeface="+mn-ea"/>
                <a:cs typeface="+mn-cs"/>
              </a:rPr>
              <a:t>, 2020). It is possible to propel integration of the economy among RCEP members, thus, allowing the members to gain an advantage when trading among themselves. The reduction in trade and investment barriers has made this possible. The current model work envisions that by 2030, the agreement would have propelled the trading bloc's GDP by a percentage of 0.4, 0.2 and 0.3 percent growth for ASEAN members and China respectively (International Business, 2012). This comes out as a greater step towards economic growth for the concerned members.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6</a:t>
            </a:fld>
            <a:endParaRPr lang="en-US" dirty="0"/>
          </a:p>
        </p:txBody>
      </p:sp>
    </p:spTree>
    <p:extLst>
      <p:ext uri="{BB962C8B-B14F-4D97-AF65-F5344CB8AC3E}">
        <p14:creationId xmlns:p14="http://schemas.microsoft.com/office/powerpoint/2010/main" val="2652671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For that reason, motivating the expected mild constructive effect RCEP has on the global economy. This is estimated to be a percentage of 0.1 of the world's GDP. However, non-members’ benefits may be negligible. ASEAN countries may benefit less when it comes to this trade bloc. This may be so because they have the smallest scope to reduce the barriers among them and other signatories given the current trade agreements’ web. As a result, reducing their benefits between them and other RCEP members (</a:t>
            </a:r>
            <a:r>
              <a:rPr lang="en-US" sz="1200" kern="1200" dirty="0" err="1" smtClean="0">
                <a:solidFill>
                  <a:schemeClr val="tx1"/>
                </a:solidFill>
                <a:effectLst/>
                <a:latin typeface="+mn-lt"/>
                <a:ea typeface="+mn-ea"/>
                <a:cs typeface="+mn-cs"/>
              </a:rPr>
              <a:t>Dadush</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Darandary</a:t>
            </a:r>
            <a:r>
              <a:rPr lang="en-US" sz="1200" kern="1200" dirty="0" smtClean="0">
                <a:solidFill>
                  <a:schemeClr val="tx1"/>
                </a:solidFill>
                <a:effectLst/>
                <a:latin typeface="+mn-lt"/>
                <a:ea typeface="+mn-ea"/>
                <a:cs typeface="+mn-cs"/>
              </a:rPr>
              <a:t>, 2020).</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7</a:t>
            </a:fld>
            <a:endParaRPr lang="en-US" dirty="0"/>
          </a:p>
        </p:txBody>
      </p:sp>
    </p:spTree>
    <p:extLst>
      <p:ext uri="{BB962C8B-B14F-4D97-AF65-F5344CB8AC3E}">
        <p14:creationId xmlns:p14="http://schemas.microsoft.com/office/powerpoint/2010/main" val="1464711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Through this, economies such as Malaysia and Vietnam are thought to gain more from other agreements including Comprehensive together with Progressive Agreement for Trans-Pacific Partnership (CPTPP) rather than RCEP. Similarly, these other agreements are huge the same way RCEP is or even more. Hence, different countries such as Indonesia may end up coming to terms with other countries in the CPTPP rather than agreeing with RCEP signatories.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8</a:t>
            </a:fld>
            <a:endParaRPr lang="en-US" dirty="0"/>
          </a:p>
        </p:txBody>
      </p:sp>
    </p:spTree>
    <p:extLst>
      <p:ext uri="{BB962C8B-B14F-4D97-AF65-F5344CB8AC3E}">
        <p14:creationId xmlns:p14="http://schemas.microsoft.com/office/powerpoint/2010/main" val="3402232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fact that United States leader by then believed that there was no benefit at all for her country by being involved with the large multilateral free trade deal. Therefore, this served as the greatest motivator for the RCEP (McDonald, 2020). Rather, China was very excited when the thought of a large multilateral trade deal came out. Thus, unlike the US, China could have some benefits from these types of trade deals. Additionally, China has job flow because of its cheap labor, for that reason, they may be welcoming to free trade according to the US that thinks they are not gaining at all.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9</a:t>
            </a:fld>
            <a:endParaRPr lang="en-US" dirty="0"/>
          </a:p>
        </p:txBody>
      </p:sp>
    </p:spTree>
    <p:extLst>
      <p:ext uri="{BB962C8B-B14F-4D97-AF65-F5344CB8AC3E}">
        <p14:creationId xmlns:p14="http://schemas.microsoft.com/office/powerpoint/2010/main" val="9363233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higher possibility stands that China could end up becoming number one when it comes to the world's largest economy who as of 2016 had a GDP worth $15.26 trillion (International Business, 2012). All this is possible if the RCEP trade agreement picks. Moreover, Japan and India were part of the RCEP trade agreement and currently, they are the third and fourth-largest world economies respectively.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10</a:t>
            </a:fld>
            <a:endParaRPr lang="en-US" dirty="0"/>
          </a:p>
        </p:txBody>
      </p:sp>
    </p:spTree>
    <p:extLst>
      <p:ext uri="{BB962C8B-B14F-4D97-AF65-F5344CB8AC3E}">
        <p14:creationId xmlns:p14="http://schemas.microsoft.com/office/powerpoint/2010/main" val="3307888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is evident that the Pacific region is slowly but sure taking over with regards to the world economy. As time goes, they may end up being dominant concerning global economy. Therefore, this could create trouble for countries that want to be associated with the US in trade. This would be evident through the barriers in duties, tariffs and taxes imposed by the American government. Notably, this results from the slowly shifting of the tectonic plates of the international economy because of the trade agreement. Therefore, through coming up with new frameworks for companies to prefer when they are trading internationally, the agreement was able to redefine the trade landscape.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11</a:t>
            </a:fld>
            <a:endParaRPr lang="en-US" dirty="0"/>
          </a:p>
        </p:txBody>
      </p:sp>
    </p:spTree>
    <p:extLst>
      <p:ext uri="{BB962C8B-B14F-4D97-AF65-F5344CB8AC3E}">
        <p14:creationId xmlns:p14="http://schemas.microsoft.com/office/powerpoint/2010/main" val="1627386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European Union also took a hit from the RCEP trade agreement. However, compared to the US, the effects the agreement had on EU were insignificant despite being expected to increase as time goes. Regarding European companies' point of view, the RCEP trade agreement is a free trade agreement among three powerhouses. They include, The Republic of Korea, Japan and China. Also, China is dedicated to reducing tariffs on its exports by a percentage of 86, including auto parts to facilitate the RCEP's growth (</a:t>
            </a:r>
            <a:r>
              <a:rPr lang="en-US" sz="1200" kern="1200" dirty="0" err="1" smtClean="0">
                <a:solidFill>
                  <a:schemeClr val="tx1"/>
                </a:solidFill>
                <a:effectLst/>
                <a:latin typeface="+mn-lt"/>
                <a:ea typeface="+mn-ea"/>
                <a:cs typeface="+mn-cs"/>
              </a:rPr>
              <a:t>Nytimes.Com</a:t>
            </a:r>
            <a:r>
              <a:rPr lang="en-US" sz="1200" kern="1200" dirty="0" smtClean="0">
                <a:solidFill>
                  <a:schemeClr val="tx1"/>
                </a:solidFill>
                <a:effectLst/>
                <a:latin typeface="+mn-lt"/>
                <a:ea typeface="+mn-ea"/>
                <a:cs typeface="+mn-cs"/>
              </a:rPr>
              <a:t>, 2020).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12</a:t>
            </a:fld>
            <a:endParaRPr lang="en-US" dirty="0"/>
          </a:p>
        </p:txBody>
      </p:sp>
    </p:spTree>
    <p:extLst>
      <p:ext uri="{BB962C8B-B14F-4D97-AF65-F5344CB8AC3E}">
        <p14:creationId xmlns:p14="http://schemas.microsoft.com/office/powerpoint/2010/main" val="3333453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Combined, these powerhouses produced a total of $5.3 trillion of worth-added in production in 2019. This is more than a trillion higher than the EU and the US combined (</a:t>
            </a:r>
            <a:r>
              <a:rPr lang="en-US" sz="1200" kern="1200" dirty="0" err="1" smtClean="0">
                <a:solidFill>
                  <a:schemeClr val="tx1"/>
                </a:solidFill>
                <a:effectLst/>
                <a:latin typeface="+mn-lt"/>
                <a:ea typeface="+mn-ea"/>
                <a:cs typeface="+mn-cs"/>
              </a:rPr>
              <a:t>Dadush</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Darandary</a:t>
            </a:r>
            <a:r>
              <a:rPr lang="en-US" sz="1200" kern="1200" dirty="0" smtClean="0">
                <a:solidFill>
                  <a:schemeClr val="tx1"/>
                </a:solidFill>
                <a:effectLst/>
                <a:latin typeface="+mn-lt"/>
                <a:ea typeface="+mn-ea"/>
                <a:cs typeface="+mn-cs"/>
              </a:rPr>
              <a:t>, 2020). Besides, RCEP gives way for the outreach of over 675 million people far from Australia, ASEAN and New Zealand other than the population of Japan, China and the Republic of Korea (The Economist, 2020). However, the EU's biggest concern is its exports being displaced to RCEP country members because of the favored margins given to other members. This is described as a trade diversion.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13</a:t>
            </a:fld>
            <a:endParaRPr lang="en-US" dirty="0"/>
          </a:p>
        </p:txBody>
      </p:sp>
    </p:spTree>
    <p:extLst>
      <p:ext uri="{BB962C8B-B14F-4D97-AF65-F5344CB8AC3E}">
        <p14:creationId xmlns:p14="http://schemas.microsoft.com/office/powerpoint/2010/main" val="3922201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RCEP would make a good number of companies to shift from the US to the RCEP signatories because of the cheap tariffs granted. Therefore, as a result, this will injure major economic powerhouses especially those who are dissociated with the Pacific region. The countries which are reluctant to change such as the US might be recognizably affected when the Pacific region takes the position as the leading powerhouse economically. Additionally, most companies will have no other choice other than getting out of business or forced to change their way of operation just to cope with the changing times.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B0FDF9-3A32-4D6A-8066-545E45AD1350}" type="slidenum">
              <a:rPr lang="en-US" smtClean="0"/>
              <a:t>14</a:t>
            </a:fld>
            <a:endParaRPr lang="en-US" dirty="0"/>
          </a:p>
        </p:txBody>
      </p:sp>
    </p:spTree>
    <p:extLst>
      <p:ext uri="{BB962C8B-B14F-4D97-AF65-F5344CB8AC3E}">
        <p14:creationId xmlns:p14="http://schemas.microsoft.com/office/powerpoint/2010/main" val="1373275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lgn="l"/>
            <a:fld id="{0DCFB061-4267-4D9F-8017-6F550D3068DF}" type="datetime1">
              <a:rPr lang="en-US" smtClean="0"/>
              <a:t>12/17/2020</a:t>
            </a:fld>
            <a:endParaRPr lang="en-US" dirty="0"/>
          </a:p>
        </p:txBody>
      </p:sp>
      <p:sp>
        <p:nvSpPr>
          <p:cNvPr id="5" name="Footer Placeholder 4"/>
          <p:cNvSpPr>
            <a:spLocks noGrp="1"/>
          </p:cNvSpPr>
          <p:nvPr>
            <p:ph type="ftr" sz="quarter" idx="11"/>
          </p:nvPr>
        </p:nvSpPr>
        <p:spPr/>
        <p:txBody>
          <a:bodyPr/>
          <a:lstStyle/>
          <a:p>
            <a:pPr algn="l"/>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342589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7A4ED5C-5A53-433E-8A55-46F54CE81DA5}"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25479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CABC0C-B6DF-45E9-B954-11C99AA62C3E}"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464230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4AB71B9-2624-4F21-93EE-35A78B1A0DAD}" type="datetime1">
              <a:rPr lang="en-US" smtClean="0"/>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185703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D37C2A-BE2E-4840-A907-3254E2916C96}" type="datetime1">
              <a:rPr lang="en-US" smtClean="0"/>
              <a:t>12/17/2020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438236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12/17/2020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2372231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363A0F-DEF3-4134-98D0-2E1276938A8B}" type="datetime1">
              <a:rPr lang="en-US" smtClean="0"/>
              <a:t>12/17/2020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680957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A2E4C8-2960-4ADD-862C-4D9643CB15AC}" type="datetime1">
              <a:rPr lang="en-US" smtClean="0"/>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993246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BDEA15-09CD-4275-A8E0-385C965F48B0}" type="datetime1">
              <a:rPr lang="en-US" smtClean="0"/>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436901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951294173"/>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68240074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50464467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0564794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F8082C-0922-4249-A612-B415F5231620}"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048447867"/>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41BC61-5547-4A60-8DA1-6699760D9972}"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t>‹#›</a:t>
            </a:fld>
            <a:endParaRPr lang="en-US" dirty="0"/>
          </a:p>
        </p:txBody>
      </p:sp>
    </p:spTree>
    <p:extLst>
      <p:ext uri="{BB962C8B-B14F-4D97-AF65-F5344CB8AC3E}">
        <p14:creationId xmlns:p14="http://schemas.microsoft.com/office/powerpoint/2010/main" val="34695576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B9D1C6-60D0-4CD1-8F31-F912522EB041}" type="datetime1">
              <a:rPr lang="en-US" smtClean="0"/>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654652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F8082C-0922-4249-A612-B415F5231620}" type="datetime1">
              <a:rPr lang="en-US" smtClean="0"/>
              <a:t>12/17/2020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12314395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85D69C-B99A-4E7C-9FE2-7A88A3F97A61}"/>
              </a:ext>
            </a:extLst>
          </p:cNvPr>
          <p:cNvSpPr>
            <a:spLocks noGrp="1"/>
          </p:cNvSpPr>
          <p:nvPr>
            <p:ph type="ctrTitle"/>
          </p:nvPr>
        </p:nvSpPr>
        <p:spPr>
          <a:xfrm>
            <a:off x="1635103" y="697832"/>
            <a:ext cx="4741843" cy="2533123"/>
          </a:xfrm>
        </p:spPr>
        <p:txBody>
          <a:bodyPr>
            <a:normAutofit fontScale="90000"/>
          </a:bodyPr>
          <a:lstStyle/>
          <a:p>
            <a:pPr algn="ctr"/>
            <a:r>
              <a:rPr lang="en-US" sz="4400" dirty="0">
                <a:solidFill>
                  <a:schemeClr val="accent1">
                    <a:lumMod val="50000"/>
                  </a:schemeClr>
                </a:solidFill>
                <a:latin typeface="Times New Roman" panose="02020603050405020304" pitchFamily="18" charset="0"/>
                <a:cs typeface="Times New Roman" panose="02020603050405020304" pitchFamily="18" charset="0"/>
              </a:rPr>
              <a:t/>
            </a:r>
            <a:br>
              <a:rPr lang="en-US" sz="4400" dirty="0">
                <a:solidFill>
                  <a:schemeClr val="accent1">
                    <a:lumMod val="50000"/>
                  </a:schemeClr>
                </a:solidFill>
                <a:latin typeface="Times New Roman" panose="02020603050405020304" pitchFamily="18" charset="0"/>
                <a:cs typeface="Times New Roman" panose="02020603050405020304" pitchFamily="18" charset="0"/>
              </a:rPr>
            </a:br>
            <a:r>
              <a:rPr lang="en-US" sz="4400" dirty="0">
                <a:solidFill>
                  <a:schemeClr val="accent1">
                    <a:lumMod val="50000"/>
                  </a:schemeClr>
                </a:solidFill>
                <a:latin typeface="Times New Roman" panose="02020603050405020304" pitchFamily="18" charset="0"/>
                <a:cs typeface="Times New Roman" panose="02020603050405020304" pitchFamily="18" charset="0"/>
              </a:rPr>
              <a:t>Regional Comprehensive Economic Partnership</a:t>
            </a:r>
          </a:p>
        </p:txBody>
      </p:sp>
      <p:sp>
        <p:nvSpPr>
          <p:cNvPr id="3" name="Subtitle 2">
            <a:extLst>
              <a:ext uri="{FF2B5EF4-FFF2-40B4-BE49-F238E27FC236}">
                <a16:creationId xmlns:a16="http://schemas.microsoft.com/office/drawing/2014/main" xmlns="" id="{1C1AF466-2B3B-4BEB-9B3B-A55B19C4C347}"/>
              </a:ext>
            </a:extLst>
          </p:cNvPr>
          <p:cNvSpPr>
            <a:spLocks noGrp="1"/>
          </p:cNvSpPr>
          <p:nvPr>
            <p:ph type="subTitle" idx="1"/>
          </p:nvPr>
        </p:nvSpPr>
        <p:spPr>
          <a:xfrm>
            <a:off x="1635104" y="3751119"/>
            <a:ext cx="4797502" cy="2745934"/>
          </a:xfrm>
        </p:spPr>
        <p:txBody>
          <a:bodyPr anchor="t">
            <a:normAutofit fontScale="25000" lnSpcReduction="20000"/>
          </a:bodyPr>
          <a:lstStyle/>
          <a:p>
            <a:pPr marL="0" marR="0" indent="0" algn="ctr">
              <a:lnSpc>
                <a:spcPct val="200000"/>
              </a:lnSpc>
              <a:spcBef>
                <a:spcPts val="0"/>
              </a:spcBef>
              <a:spcAft>
                <a:spcPts val="800"/>
              </a:spcAft>
            </a:pPr>
            <a:r>
              <a:rPr lang="en-US" sz="8000" dirty="0">
                <a:solidFill>
                  <a:schemeClr val="accent1">
                    <a:lumMod val="50000"/>
                  </a:schemeClr>
                </a:solidFill>
                <a:effectLst/>
                <a:latin typeface="Times New Roman" panose="02020603050405020304" pitchFamily="18" charset="0"/>
                <a:ea typeface="Calibri" panose="020F0502020204030204" pitchFamily="34" charset="0"/>
              </a:rPr>
              <a:t>Student’s Name</a:t>
            </a:r>
          </a:p>
          <a:p>
            <a:pPr marL="0" marR="0" indent="0" algn="ctr">
              <a:lnSpc>
                <a:spcPct val="200000"/>
              </a:lnSpc>
              <a:spcBef>
                <a:spcPts val="0"/>
              </a:spcBef>
              <a:spcAft>
                <a:spcPts val="800"/>
              </a:spcAft>
            </a:pPr>
            <a:r>
              <a:rPr lang="en-US" sz="8000" dirty="0">
                <a:solidFill>
                  <a:schemeClr val="accent1">
                    <a:lumMod val="50000"/>
                  </a:schemeClr>
                </a:solidFill>
                <a:effectLst/>
                <a:latin typeface="Times New Roman" panose="02020603050405020304" pitchFamily="18" charset="0"/>
                <a:ea typeface="Calibri" panose="020F0502020204030204" pitchFamily="34" charset="0"/>
              </a:rPr>
              <a:t>Trident University International</a:t>
            </a:r>
          </a:p>
          <a:p>
            <a:pPr marL="0" marR="0" indent="0" algn="ctr">
              <a:lnSpc>
                <a:spcPct val="200000"/>
              </a:lnSpc>
              <a:spcBef>
                <a:spcPts val="0"/>
              </a:spcBef>
              <a:spcAft>
                <a:spcPts val="800"/>
              </a:spcAft>
            </a:pPr>
            <a:r>
              <a:rPr lang="en-US" sz="8000" dirty="0">
                <a:solidFill>
                  <a:schemeClr val="accent1">
                    <a:lumMod val="50000"/>
                  </a:schemeClr>
                </a:solidFill>
                <a:effectLst/>
                <a:latin typeface="Times New Roman" panose="02020603050405020304" pitchFamily="18" charset="0"/>
                <a:ea typeface="Calibri" panose="020F0502020204030204" pitchFamily="34" charset="0"/>
              </a:rPr>
              <a:t>Professor’s Name</a:t>
            </a:r>
          </a:p>
          <a:p>
            <a:pPr marL="0" marR="0" indent="0" algn="ctr">
              <a:lnSpc>
                <a:spcPct val="200000"/>
              </a:lnSpc>
              <a:spcBef>
                <a:spcPts val="0"/>
              </a:spcBef>
              <a:spcAft>
                <a:spcPts val="800"/>
              </a:spcAft>
            </a:pPr>
            <a:r>
              <a:rPr lang="en-US" sz="8000" dirty="0">
                <a:solidFill>
                  <a:schemeClr val="accent1">
                    <a:lumMod val="50000"/>
                  </a:schemeClr>
                </a:solidFill>
                <a:effectLst/>
                <a:latin typeface="Times New Roman" panose="02020603050405020304" pitchFamily="18" charset="0"/>
                <a:ea typeface="Calibri" panose="020F0502020204030204" pitchFamily="34" charset="0"/>
              </a:rPr>
              <a:t>Date of Submission</a:t>
            </a:r>
          </a:p>
          <a:p>
            <a:pPr algn="ctr"/>
            <a:endParaRPr lang="en-US" dirty="0">
              <a:solidFill>
                <a:schemeClr val="accent1">
                  <a:lumMod val="50000"/>
                </a:schemeClr>
              </a:solidFill>
            </a:endParaRPr>
          </a:p>
        </p:txBody>
      </p:sp>
      <p:pic>
        <p:nvPicPr>
          <p:cNvPr id="4" name="Picture 3">
            <a:extLst>
              <a:ext uri="{FF2B5EF4-FFF2-40B4-BE49-F238E27FC236}">
                <a16:creationId xmlns:a16="http://schemas.microsoft.com/office/drawing/2014/main" xmlns="" id="{788BA045-07A9-46F3-8120-087EE05B7A69}"/>
              </a:ext>
            </a:extLst>
          </p:cNvPr>
          <p:cNvPicPr>
            <a:picLocks noChangeAspect="1"/>
          </p:cNvPicPr>
          <p:nvPr/>
        </p:nvPicPr>
        <p:blipFill rotWithShape="1">
          <a:blip r:embed="rId3"/>
          <a:srcRect l="28068" r="20034" b="-2"/>
          <a:stretch/>
        </p:blipFill>
        <p:spPr>
          <a:xfrm>
            <a:off x="6859936" y="-2"/>
            <a:ext cx="5332064" cy="6858002"/>
          </a:xfrm>
          <a:prstGeom prst="rect">
            <a:avLst/>
          </a:prstGeom>
        </p:spPr>
      </p:pic>
    </p:spTree>
    <p:extLst>
      <p:ext uri="{BB962C8B-B14F-4D97-AF65-F5344CB8AC3E}">
        <p14:creationId xmlns:p14="http://schemas.microsoft.com/office/powerpoint/2010/main" val="3966661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797162-4D4B-4A87-8E91-BF8F5775157F}"/>
              </a:ext>
            </a:extLst>
          </p:cNvPr>
          <p:cNvSpPr>
            <a:spLocks noGrp="1"/>
          </p:cNvSpPr>
          <p:nvPr>
            <p:ph type="title"/>
          </p:nvPr>
        </p:nvSpPr>
        <p:spPr>
          <a:xfrm>
            <a:off x="677334" y="609600"/>
            <a:ext cx="8596668" cy="1026695"/>
          </a:xfrm>
        </p:spPr>
        <p:txBody>
          <a:bodyPr/>
          <a:lstStyle/>
          <a:p>
            <a:pPr algn="ctr"/>
            <a:r>
              <a:rPr lang="en-US" dirty="0">
                <a:solidFill>
                  <a:schemeClr val="accent2">
                    <a:lumMod val="50000"/>
                  </a:schemeClr>
                </a:solidFill>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C5FE30D3-D2E5-406F-B17B-054B3B31F18B}"/>
              </a:ext>
            </a:extLst>
          </p:cNvPr>
          <p:cNvSpPr>
            <a:spLocks noGrp="1"/>
          </p:cNvSpPr>
          <p:nvPr>
            <p:ph idx="1"/>
          </p:nvPr>
        </p:nvSpPr>
        <p:spPr>
          <a:xfrm>
            <a:off x="677334" y="1636295"/>
            <a:ext cx="8596668" cy="4788568"/>
          </a:xfrm>
        </p:spPr>
        <p:txBody>
          <a:bodyPr>
            <a:normAutofit/>
          </a:bodyPr>
          <a:lstStyle/>
          <a:p>
            <a:r>
              <a:rPr lang="en-US" sz="2200" dirty="0">
                <a:effectLst/>
                <a:latin typeface="Times New Roman" panose="02020603050405020304" pitchFamily="18" charset="0"/>
                <a:ea typeface="Calibri" panose="020F0502020204030204" pitchFamily="34" charset="0"/>
              </a:rPr>
              <a:t>The Regional Economic Partnership (RCEP) trade agreement event took place on November 15th where a total of 15 countries in the Pacific and East Asia signed the trade agreement (The Economist, 2020)</a:t>
            </a:r>
          </a:p>
          <a:p>
            <a:r>
              <a:rPr lang="en-US" sz="2200" dirty="0">
                <a:latin typeface="Times New Roman" panose="02020603050405020304" pitchFamily="18" charset="0"/>
                <a:ea typeface="Calibri" panose="020F0502020204030204" pitchFamily="34" charset="0"/>
              </a:rPr>
              <a:t>This created the largest trading bloc globally</a:t>
            </a:r>
          </a:p>
          <a:p>
            <a:r>
              <a:rPr lang="en-US" sz="2200" dirty="0">
                <a:effectLst/>
                <a:latin typeface="Times New Roman" panose="02020603050405020304" pitchFamily="18" charset="0"/>
                <a:ea typeface="Calibri" panose="020F0502020204030204" pitchFamily="34" charset="0"/>
              </a:rPr>
              <a:t>RCEP talks begun in 2012 where 16 countries as well as the 10 Associations of Southeast Asian Nations (ASEAN) countries, India, Australia, China, New Zealand, South Korea and Japan were involved</a:t>
            </a:r>
          </a:p>
          <a:p>
            <a:r>
              <a:rPr lang="en-US" sz="2200" dirty="0">
                <a:effectLst/>
                <a:latin typeface="Times New Roman" panose="02020603050405020304" pitchFamily="18" charset="0"/>
                <a:ea typeface="Calibri" panose="020F0502020204030204" pitchFamily="34" charset="0"/>
              </a:rPr>
              <a:t>RCEP is also responsible for Foreign Direct Investment’s 19 percent and services trade’s 18 percent outflows</a:t>
            </a:r>
          </a:p>
          <a:p>
            <a:endParaRPr lang="en-US" sz="2200" dirty="0"/>
          </a:p>
        </p:txBody>
      </p:sp>
    </p:spTree>
    <p:extLst>
      <p:ext uri="{BB962C8B-B14F-4D97-AF65-F5344CB8AC3E}">
        <p14:creationId xmlns:p14="http://schemas.microsoft.com/office/powerpoint/2010/main" val="3279450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B5CF7C-44F8-4ABC-ABEA-BE1DB5EBD536}"/>
              </a:ext>
            </a:extLst>
          </p:cNvPr>
          <p:cNvSpPr>
            <a:spLocks noGrp="1"/>
          </p:cNvSpPr>
          <p:nvPr>
            <p:ph type="title"/>
          </p:nvPr>
        </p:nvSpPr>
        <p:spPr>
          <a:xfrm>
            <a:off x="677334" y="609600"/>
            <a:ext cx="8596668" cy="1171074"/>
          </a:xfrm>
        </p:spPr>
        <p:txBody>
          <a:bodyPr/>
          <a:lstStyle/>
          <a:p>
            <a:pPr algn="ctr"/>
            <a:r>
              <a:rPr lang="en-US" dirty="0">
                <a:solidFill>
                  <a:schemeClr val="accent2">
                    <a:lumMod val="50000"/>
                  </a:schemeClr>
                </a:solidFill>
                <a:latin typeface="Times New Roman" panose="02020603050405020304" pitchFamily="18" charset="0"/>
                <a:cs typeface="Times New Roman" panose="02020603050405020304" pitchFamily="18" charset="0"/>
              </a:rPr>
              <a:t>The Event</a:t>
            </a:r>
          </a:p>
        </p:txBody>
      </p:sp>
      <p:sp>
        <p:nvSpPr>
          <p:cNvPr id="3" name="Content Placeholder 2">
            <a:extLst>
              <a:ext uri="{FF2B5EF4-FFF2-40B4-BE49-F238E27FC236}">
                <a16:creationId xmlns:a16="http://schemas.microsoft.com/office/drawing/2014/main" xmlns="" id="{E1EC8B6F-A067-4A60-AAEA-F3AC9086E5BC}"/>
              </a:ext>
            </a:extLst>
          </p:cNvPr>
          <p:cNvSpPr>
            <a:spLocks noGrp="1"/>
          </p:cNvSpPr>
          <p:nvPr>
            <p:ph idx="1"/>
          </p:nvPr>
        </p:nvSpPr>
        <p:spPr>
          <a:xfrm>
            <a:off x="677334" y="1780674"/>
            <a:ext cx="8596668" cy="4644189"/>
          </a:xfrm>
        </p:spPr>
        <p:txBody>
          <a:bodyPr>
            <a:noAutofit/>
          </a:bodyPr>
          <a:lstStyle/>
          <a:p>
            <a:r>
              <a:rPr lang="en-US" sz="2200" dirty="0">
                <a:effectLst/>
                <a:latin typeface="Times New Roman" panose="02020603050405020304" pitchFamily="18" charset="0"/>
                <a:ea typeface="Calibri" panose="020F0502020204030204" pitchFamily="34" charset="0"/>
              </a:rPr>
              <a:t>The RCEP trade bloc, propelled by China, has attained fame in international investments and trade, and also outrun large high-income trade blocs growth over the past years</a:t>
            </a:r>
          </a:p>
          <a:p>
            <a:r>
              <a:rPr lang="en-US" sz="2200" dirty="0">
                <a:effectLst/>
                <a:latin typeface="Times New Roman" panose="02020603050405020304" pitchFamily="18" charset="0"/>
                <a:ea typeface="Calibri" panose="020F0502020204030204" pitchFamily="34" charset="0"/>
              </a:rPr>
              <a:t>The development of Southeast Asian and China’s economies can be related to the rising shares of the RCEP bloc in the world’s trade, GDP and FDI for the past few decades</a:t>
            </a:r>
            <a:endParaRPr lang="en-US" sz="2200" dirty="0">
              <a:latin typeface="Times New Roman" panose="02020603050405020304" pitchFamily="18" charset="0"/>
              <a:ea typeface="Calibri" panose="020F0502020204030204" pitchFamily="34" charset="0"/>
            </a:endParaRPr>
          </a:p>
          <a:p>
            <a:r>
              <a:rPr lang="en-US" sz="2200" dirty="0">
                <a:effectLst/>
                <a:latin typeface="Times New Roman" panose="02020603050405020304" pitchFamily="18" charset="0"/>
                <a:ea typeface="Calibri" panose="020F0502020204030204" pitchFamily="34" charset="0"/>
              </a:rPr>
              <a:t>This is also responsible for propelling RCEP’s overtaking of trading blocs that were huge at the century’s beginning, including the European Union (EU) and North America Free Trade Agreement (</a:t>
            </a:r>
            <a:r>
              <a:rPr lang="en-US" sz="2200" dirty="0">
                <a:effectLst/>
                <a:latin typeface="Times New Roman" panose="02020603050405020304" pitchFamily="18" charset="0"/>
                <a:ea typeface="Calibri" panose="020F0502020204030204" pitchFamily="34" charset="0"/>
              </a:rPr>
              <a:t>Kuo</a:t>
            </a:r>
            <a:r>
              <a:rPr lang="en-US" sz="2200" dirty="0">
                <a:effectLst/>
                <a:latin typeface="Times New Roman" panose="02020603050405020304" pitchFamily="18" charset="0"/>
                <a:ea typeface="Calibri" panose="020F0502020204030204" pitchFamily="34" charset="0"/>
              </a:rPr>
              <a:t>, 2020)</a:t>
            </a:r>
            <a:endParaRPr lang="en-US" sz="2200" dirty="0"/>
          </a:p>
        </p:txBody>
      </p:sp>
    </p:spTree>
    <p:extLst>
      <p:ext uri="{BB962C8B-B14F-4D97-AF65-F5344CB8AC3E}">
        <p14:creationId xmlns:p14="http://schemas.microsoft.com/office/powerpoint/2010/main" val="3515341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A7C9C6-49C5-4956-ADC0-86316D229B3E}"/>
              </a:ext>
            </a:extLst>
          </p:cNvPr>
          <p:cNvSpPr>
            <a:spLocks noGrp="1"/>
          </p:cNvSpPr>
          <p:nvPr>
            <p:ph type="title"/>
          </p:nvPr>
        </p:nvSpPr>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The Event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xmlns="" id="{0A14D794-2CB1-40A6-8662-E6A52012C6C7}"/>
              </a:ext>
            </a:extLst>
          </p:cNvPr>
          <p:cNvSpPr>
            <a:spLocks noGrp="1"/>
          </p:cNvSpPr>
          <p:nvPr>
            <p:ph idx="1"/>
          </p:nvPr>
        </p:nvSpPr>
        <p:spPr>
          <a:xfrm>
            <a:off x="677334" y="1930400"/>
            <a:ext cx="8596668" cy="4518527"/>
          </a:xfrm>
        </p:spPr>
        <p:txBody>
          <a:bodyPr>
            <a:normAutofit fontScale="92500" lnSpcReduction="10000"/>
          </a:bodyPr>
          <a:lstStyle/>
          <a:p>
            <a:r>
              <a:rPr lang="en-US" sz="2400" dirty="0">
                <a:latin typeface="Times New Roman" panose="02020603050405020304" pitchFamily="18" charset="0"/>
                <a:cs typeface="Times New Roman" panose="02020603050405020304" pitchFamily="18" charset="0"/>
              </a:rPr>
              <a:t>RCEP intensifies investment and trade relations between member nations by reducing its non-tariff barriers (NTBs) on services and goods trade</a:t>
            </a:r>
          </a:p>
          <a:p>
            <a:r>
              <a:rPr lang="en-US" sz="2400" dirty="0">
                <a:latin typeface="Times New Roman" panose="02020603050405020304" pitchFamily="18" charset="0"/>
                <a:cs typeface="Times New Roman" panose="02020603050405020304" pitchFamily="18" charset="0"/>
              </a:rPr>
              <a:t>RCEP concentrates on non-tariff barriers since import tariffs had been minimal between RCEP members even before the signing of the agreement (</a:t>
            </a:r>
            <a:r>
              <a:rPr lang="en-US" sz="2400" dirty="0">
                <a:latin typeface="Times New Roman" panose="02020603050405020304" pitchFamily="18" charset="0"/>
                <a:cs typeface="Times New Roman" panose="02020603050405020304" pitchFamily="18" charset="0"/>
              </a:rPr>
              <a:t>Kuo</a:t>
            </a:r>
            <a:r>
              <a:rPr lang="en-US" sz="2400" dirty="0">
                <a:latin typeface="Times New Roman" panose="02020603050405020304" pitchFamily="18" charset="0"/>
                <a:cs typeface="Times New Roman" panose="02020603050405020304" pitchFamily="18" charset="0"/>
              </a:rPr>
              <a:t>, 2020)</a:t>
            </a:r>
          </a:p>
          <a:p>
            <a:r>
              <a:rPr lang="en-US" sz="2400" dirty="0">
                <a:latin typeface="Times New Roman" panose="02020603050405020304" pitchFamily="18" charset="0"/>
                <a:cs typeface="Times New Roman" panose="02020603050405020304" pitchFamily="18" charset="0"/>
              </a:rPr>
              <a:t>Low import tariffs coordinates the facilitation imposed by nations on the marketing of products, giving more assurance to investor and traders</a:t>
            </a:r>
          </a:p>
          <a:p>
            <a:r>
              <a:rPr lang="en-US" sz="2400" dirty="0">
                <a:effectLst/>
                <a:latin typeface="Times New Roman" panose="02020603050405020304" pitchFamily="18" charset="0"/>
                <a:ea typeface="Calibri" panose="020F0502020204030204" pitchFamily="34" charset="0"/>
              </a:rPr>
              <a:t>As maybe the most significant feature, the RCEP trade agreement lines up regulations of origin for these 15 countries, smoothening the integration of the agreement’s participants into the identical chain of production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02145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3D6F128-7BBA-43C7-A189-D8533EE2D669}"/>
              </a:ext>
            </a:extLst>
          </p:cNvPr>
          <p:cNvSpPr>
            <a:spLocks noGrp="1"/>
          </p:cNvSpPr>
          <p:nvPr>
            <p:ph type="title"/>
          </p:nvPr>
        </p:nvSpPr>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The Event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xmlns="" id="{CE7DC936-970C-4BB7-B6BD-F6BEB831A7A2}"/>
              </a:ext>
            </a:extLst>
          </p:cNvPr>
          <p:cNvSpPr>
            <a:spLocks noGrp="1"/>
          </p:cNvSpPr>
          <p:nvPr>
            <p:ph idx="1"/>
          </p:nvPr>
        </p:nvSpPr>
        <p:spPr>
          <a:xfrm>
            <a:off x="677334" y="1930401"/>
            <a:ext cx="8596668" cy="4518526"/>
          </a:xfrm>
        </p:spPr>
        <p:txBody>
          <a:bodyPr>
            <a:normAutofit/>
          </a:bodyPr>
          <a:lstStyle/>
          <a:p>
            <a:r>
              <a:rPr lang="en-US" sz="2200" dirty="0">
                <a:latin typeface="Times New Roman" panose="02020603050405020304" pitchFamily="18" charset="0"/>
                <a:cs typeface="Times New Roman" panose="02020603050405020304" pitchFamily="18" charset="0"/>
              </a:rPr>
              <a:t>This could assist members in attracting an enormous share of global value chains (GVCs) and increase their specialization, which may be significant at a time when China-U.S. trade altercation has intensified GVCs’ reconfiguration in and out of China</a:t>
            </a:r>
          </a:p>
          <a:p>
            <a:r>
              <a:rPr lang="en-US" sz="2200" dirty="0">
                <a:latin typeface="Times New Roman" panose="02020603050405020304" pitchFamily="18" charset="0"/>
                <a:cs typeface="Times New Roman" panose="02020603050405020304" pitchFamily="18" charset="0"/>
              </a:rPr>
              <a:t>Relevant provisions in services are also covered by the RCEP (The Economist, 2020)</a:t>
            </a:r>
          </a:p>
        </p:txBody>
      </p:sp>
    </p:spTree>
    <p:extLst>
      <p:ext uri="{BB962C8B-B14F-4D97-AF65-F5344CB8AC3E}">
        <p14:creationId xmlns:p14="http://schemas.microsoft.com/office/powerpoint/2010/main" val="4211623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3FE187-C0CE-42A3-B9A8-355F07DC8803}"/>
              </a:ext>
            </a:extLst>
          </p:cNvPr>
          <p:cNvSpPr>
            <a:spLocks noGrp="1"/>
          </p:cNvSpPr>
          <p:nvPr>
            <p:ph type="title"/>
          </p:nvPr>
        </p:nvSpPr>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a:t>
            </a:r>
          </a:p>
        </p:txBody>
      </p:sp>
      <p:sp>
        <p:nvSpPr>
          <p:cNvPr id="3" name="Content Placeholder 2">
            <a:extLst>
              <a:ext uri="{FF2B5EF4-FFF2-40B4-BE49-F238E27FC236}">
                <a16:creationId xmlns:a16="http://schemas.microsoft.com/office/drawing/2014/main" xmlns="" id="{E753C47C-0F53-4086-B584-28F726D428B9}"/>
              </a:ext>
            </a:extLst>
          </p:cNvPr>
          <p:cNvSpPr>
            <a:spLocks noGrp="1"/>
          </p:cNvSpPr>
          <p:nvPr>
            <p:ph idx="1"/>
          </p:nvPr>
        </p:nvSpPr>
        <p:spPr>
          <a:xfrm>
            <a:off x="677334" y="1930399"/>
            <a:ext cx="8596668" cy="4494463"/>
          </a:xfrm>
        </p:spPr>
        <p:txBody>
          <a:bodyPr>
            <a:normAutofit/>
          </a:bodyPr>
          <a:lstStyle/>
          <a:p>
            <a:r>
              <a:rPr lang="en-US" sz="2200" dirty="0">
                <a:latin typeface="Times New Roman" panose="02020603050405020304" pitchFamily="18" charset="0"/>
                <a:cs typeface="Times New Roman" panose="02020603050405020304" pitchFamily="18" charset="0"/>
              </a:rPr>
              <a:t>Despite having a significant effect on the global economy, RCEP majorly benefits its country members whereas, gains from different non-members are limited (</a:t>
            </a:r>
            <a:r>
              <a:rPr lang="en-US" sz="2200" dirty="0">
                <a:latin typeface="Times New Roman" panose="02020603050405020304" pitchFamily="18" charset="0"/>
                <a:cs typeface="Times New Roman" panose="02020603050405020304" pitchFamily="18" charset="0"/>
              </a:rPr>
              <a:t>Kuo</a:t>
            </a:r>
            <a:r>
              <a:rPr lang="en-US" sz="2200" dirty="0">
                <a:latin typeface="Times New Roman" panose="02020603050405020304" pitchFamily="18" charset="0"/>
                <a:cs typeface="Times New Roman" panose="02020603050405020304" pitchFamily="18" charset="0"/>
              </a:rPr>
              <a:t>, 2020)</a:t>
            </a:r>
          </a:p>
          <a:p>
            <a:r>
              <a:rPr lang="en-US" sz="2200" dirty="0">
                <a:latin typeface="Times New Roman" panose="02020603050405020304" pitchFamily="18" charset="0"/>
                <a:cs typeface="Times New Roman" panose="02020603050405020304" pitchFamily="18" charset="0"/>
              </a:rPr>
              <a:t>Reduction in investment and trade barriers would propel the integration of the economy among the RCEP country members giving way to advantageous gains from trading</a:t>
            </a:r>
          </a:p>
          <a:p>
            <a:r>
              <a:rPr lang="en-US" sz="2200" dirty="0">
                <a:latin typeface="Times New Roman" panose="02020603050405020304" pitchFamily="18" charset="0"/>
                <a:cs typeface="Times New Roman" panose="02020603050405020304" pitchFamily="18" charset="0"/>
              </a:rPr>
              <a:t>The latest model work proposes that by the year 2030, the agreement would propel the trading bloc’s GDP by 0.4 percent, with 0.2 percent for members of ASEAN and 0.3 percent growth for China (International Business, 2012)</a:t>
            </a:r>
          </a:p>
        </p:txBody>
      </p:sp>
    </p:spTree>
    <p:extLst>
      <p:ext uri="{BB962C8B-B14F-4D97-AF65-F5344CB8AC3E}">
        <p14:creationId xmlns:p14="http://schemas.microsoft.com/office/powerpoint/2010/main" val="29039199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4F6481-7EF4-46EC-A726-1048E65C9333}"/>
              </a:ext>
            </a:extLst>
          </p:cNvPr>
          <p:cNvSpPr>
            <a:spLocks noGrp="1"/>
          </p:cNvSpPr>
          <p:nvPr>
            <p:ph type="title"/>
          </p:nvPr>
        </p:nvSpPr>
        <p:spPr>
          <a:xfrm>
            <a:off x="677334" y="609601"/>
            <a:ext cx="8596668" cy="1050758"/>
          </a:xfrm>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EB55734C-EBCB-454F-AC7D-B65631AADF97}"/>
              </a:ext>
            </a:extLst>
          </p:cNvPr>
          <p:cNvSpPr>
            <a:spLocks noGrp="1"/>
          </p:cNvSpPr>
          <p:nvPr>
            <p:ph idx="1"/>
          </p:nvPr>
        </p:nvSpPr>
        <p:spPr>
          <a:xfrm>
            <a:off x="677334" y="1852863"/>
            <a:ext cx="8596668" cy="4572000"/>
          </a:xfrm>
        </p:spPr>
        <p:txBody>
          <a:bodyPr>
            <a:normAutofit/>
          </a:bodyPr>
          <a:lstStyle/>
          <a:p>
            <a:r>
              <a:rPr lang="en-US" sz="2200" dirty="0">
                <a:latin typeface="Times New Roman" panose="02020603050405020304" pitchFamily="18" charset="0"/>
                <a:cs typeface="Times New Roman" panose="02020603050405020304" pitchFamily="18" charset="0"/>
              </a:rPr>
              <a:t>Therefore, driving the anticipated mild constructive effect of RCEP on the global economy, which is projected to be 0.1 percent of the world’s GDP</a:t>
            </a:r>
          </a:p>
          <a:p>
            <a:r>
              <a:rPr lang="en-US" sz="2200" dirty="0">
                <a:latin typeface="Times New Roman" panose="02020603050405020304" pitchFamily="18" charset="0"/>
                <a:cs typeface="Times New Roman" panose="02020603050405020304" pitchFamily="18" charset="0"/>
              </a:rPr>
              <a:t>However, non-members' benefits are likely insignificant</a:t>
            </a:r>
          </a:p>
          <a:p>
            <a:r>
              <a:rPr lang="en-US" sz="2200" dirty="0">
                <a:latin typeface="Times New Roman" panose="02020603050405020304" pitchFamily="18" charset="0"/>
                <a:cs typeface="Times New Roman" panose="02020603050405020304" pitchFamily="18" charset="0"/>
              </a:rPr>
              <a:t>In this entire trade bloc, ASEAN countries may benefit the least from this agreement than the other countries in deeper trade agreements</a:t>
            </a:r>
          </a:p>
          <a:p>
            <a:r>
              <a:rPr lang="en-US" sz="2200" dirty="0">
                <a:latin typeface="Times New Roman" panose="02020603050405020304" pitchFamily="18" charset="0"/>
                <a:cs typeface="Times New Roman" panose="02020603050405020304" pitchFamily="18" charset="0"/>
              </a:rPr>
              <a:t>ASEAN countries possess the least scope to decrease the barriers between them and other members given the current trade agreements’ web, thus, resulting in them gaining fewer benefits between the RCEP members (</a:t>
            </a:r>
            <a:r>
              <a:rPr lang="en-US" sz="2200" dirty="0">
                <a:latin typeface="Times New Roman" panose="02020603050405020304" pitchFamily="18" charset="0"/>
                <a:cs typeface="Times New Roman" panose="02020603050405020304" pitchFamily="18" charset="0"/>
              </a:rPr>
              <a:t>Dadush</a:t>
            </a:r>
            <a:r>
              <a:rPr lang="en-US" sz="2200" dirty="0">
                <a:latin typeface="Times New Roman" panose="02020603050405020304" pitchFamily="18" charset="0"/>
                <a:cs typeface="Times New Roman" panose="02020603050405020304" pitchFamily="18" charset="0"/>
              </a:rPr>
              <a:t> &amp; </a:t>
            </a:r>
            <a:r>
              <a:rPr lang="en-US" sz="2200" dirty="0">
                <a:latin typeface="Times New Roman" panose="02020603050405020304" pitchFamily="18" charset="0"/>
                <a:cs typeface="Times New Roman" panose="02020603050405020304" pitchFamily="18" charset="0"/>
              </a:rPr>
              <a:t>Darandary</a:t>
            </a:r>
            <a:r>
              <a:rPr lang="en-US" sz="2200" dirty="0">
                <a:latin typeface="Times New Roman" panose="02020603050405020304" pitchFamily="18" charset="0"/>
                <a:cs typeface="Times New Roman" panose="02020603050405020304" pitchFamily="18" charset="0"/>
              </a:rPr>
              <a:t>, 2020)</a:t>
            </a:r>
          </a:p>
        </p:txBody>
      </p:sp>
    </p:spTree>
    <p:extLst>
      <p:ext uri="{BB962C8B-B14F-4D97-AF65-F5344CB8AC3E}">
        <p14:creationId xmlns:p14="http://schemas.microsoft.com/office/powerpoint/2010/main" val="247657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F38662-D15B-40E3-88F7-6E2268213A27}"/>
              </a:ext>
            </a:extLst>
          </p:cNvPr>
          <p:cNvSpPr>
            <a:spLocks noGrp="1"/>
          </p:cNvSpPr>
          <p:nvPr>
            <p:ph type="title"/>
          </p:nvPr>
        </p:nvSpPr>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EDC2A432-AC13-42FB-9A84-02FB897F9E43}"/>
              </a:ext>
            </a:extLst>
          </p:cNvPr>
          <p:cNvSpPr>
            <a:spLocks noGrp="1"/>
          </p:cNvSpPr>
          <p:nvPr>
            <p:ph idx="1"/>
          </p:nvPr>
        </p:nvSpPr>
        <p:spPr>
          <a:xfrm>
            <a:off x="677334" y="1930400"/>
            <a:ext cx="8596668" cy="4542589"/>
          </a:xfrm>
        </p:spPr>
        <p:txBody>
          <a:bodyPr>
            <a:normAutofit/>
          </a:bodyPr>
          <a:lstStyle/>
          <a:p>
            <a:r>
              <a:rPr lang="en-US" sz="2200" dirty="0">
                <a:latin typeface="Times New Roman" panose="02020603050405020304" pitchFamily="18" charset="0"/>
                <a:cs typeface="Times New Roman" panose="02020603050405020304" pitchFamily="18" charset="0"/>
              </a:rPr>
              <a:t>This makes economies such as Malaysia and Vietnam contemplated to gain more from other agreements such as the Comprehensive and Progressive Agreement for Trans-Pacific Partnership (CPTPP) than from RCEP</a:t>
            </a:r>
          </a:p>
          <a:p>
            <a:r>
              <a:rPr lang="en-US" sz="2200" dirty="0">
                <a:latin typeface="Times New Roman" panose="02020603050405020304" pitchFamily="18" charset="0"/>
                <a:cs typeface="Times New Roman" panose="02020603050405020304" pitchFamily="18" charset="0"/>
              </a:rPr>
              <a:t>These other agreements too are ambitious the same way RCEP is or even more</a:t>
            </a:r>
          </a:p>
          <a:p>
            <a:r>
              <a:rPr lang="en-US" sz="2200" dirty="0">
                <a:latin typeface="Times New Roman" panose="02020603050405020304" pitchFamily="18" charset="0"/>
                <a:cs typeface="Times New Roman" panose="02020603050405020304" pitchFamily="18" charset="0"/>
              </a:rPr>
              <a:t>Therefore, countries such as Indonesia may result in agreeing with other nations in the CPTPP than the RCEP signatories</a:t>
            </a:r>
          </a:p>
          <a:p>
            <a:endParaRPr lang="en-US" sz="2200" dirty="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3556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D49030-EA95-44CF-89A0-5792D83874C3}"/>
              </a:ext>
            </a:extLst>
          </p:cNvPr>
          <p:cNvSpPr>
            <a:spLocks noGrp="1"/>
          </p:cNvSpPr>
          <p:nvPr>
            <p:ph type="title"/>
          </p:nvPr>
        </p:nvSpPr>
        <p:spPr>
          <a:xfrm>
            <a:off x="677334" y="609600"/>
            <a:ext cx="8596668" cy="1098884"/>
          </a:xfrm>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FA93DBF8-75DC-41F8-85A0-85856E15AC6C}"/>
              </a:ext>
            </a:extLst>
          </p:cNvPr>
          <p:cNvSpPr>
            <a:spLocks noGrp="1"/>
          </p:cNvSpPr>
          <p:nvPr>
            <p:ph idx="1"/>
          </p:nvPr>
        </p:nvSpPr>
        <p:spPr>
          <a:xfrm>
            <a:off x="677334" y="1708485"/>
            <a:ext cx="8596668" cy="4332878"/>
          </a:xfrm>
        </p:spPr>
        <p:txBody>
          <a:bodyPr>
            <a:normAutofit/>
          </a:bodyPr>
          <a:lstStyle/>
          <a:p>
            <a:r>
              <a:rPr lang="en-US" sz="2200" dirty="0">
                <a:latin typeface="Times New Roman" panose="02020603050405020304" pitchFamily="18" charset="0"/>
                <a:cs typeface="Times New Roman" panose="02020603050405020304" pitchFamily="18" charset="0"/>
              </a:rPr>
              <a:t>The biggest driver for the RCEP appeared to be the fact that United State leader by then, believed that there was no benefit for their country being associated with the large multilateral unchained trade deal (McDonald, 2020)</a:t>
            </a:r>
          </a:p>
          <a:p>
            <a:r>
              <a:rPr lang="en-US" sz="2200" dirty="0">
                <a:latin typeface="Times New Roman" panose="02020603050405020304" pitchFamily="18" charset="0"/>
                <a:cs typeface="Times New Roman" panose="02020603050405020304" pitchFamily="18" charset="0"/>
              </a:rPr>
              <a:t>However, China was very enthusiastic when they thought of a huge multilateral trade deal came up because, unlike the US, China save some benefits from this type of trade deals</a:t>
            </a:r>
          </a:p>
          <a:p>
            <a:r>
              <a:rPr lang="en-US" sz="2200" dirty="0">
                <a:latin typeface="Times New Roman" panose="02020603050405020304" pitchFamily="18" charset="0"/>
                <a:cs typeface="Times New Roman" panose="02020603050405020304" pitchFamily="18" charset="0"/>
              </a:rPr>
              <a:t>In China, there is job flow due to cheap labor, therefore, China may be open to free trade according to the US</a:t>
            </a:r>
          </a:p>
        </p:txBody>
      </p:sp>
    </p:spTree>
    <p:extLst>
      <p:ext uri="{BB962C8B-B14F-4D97-AF65-F5344CB8AC3E}">
        <p14:creationId xmlns:p14="http://schemas.microsoft.com/office/powerpoint/2010/main" val="3443374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A31B48-C2A1-4505-B908-C4C24101C851}"/>
              </a:ext>
            </a:extLst>
          </p:cNvPr>
          <p:cNvSpPr>
            <a:spLocks noGrp="1"/>
          </p:cNvSpPr>
          <p:nvPr>
            <p:ph type="title"/>
          </p:nvPr>
        </p:nvSpPr>
        <p:spPr>
          <a:xfrm>
            <a:off x="677334" y="609600"/>
            <a:ext cx="8596668" cy="1002632"/>
          </a:xfrm>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789D5C5-FA54-4700-9AE5-41AF1137A8B5}"/>
              </a:ext>
            </a:extLst>
          </p:cNvPr>
          <p:cNvSpPr>
            <a:spLocks noGrp="1"/>
          </p:cNvSpPr>
          <p:nvPr>
            <p:ph idx="1"/>
          </p:nvPr>
        </p:nvSpPr>
        <p:spPr>
          <a:xfrm>
            <a:off x="677334" y="1612233"/>
            <a:ext cx="8596668" cy="4429130"/>
          </a:xfrm>
        </p:spPr>
        <p:txBody>
          <a:bodyPr>
            <a:normAutofit/>
          </a:bodyPr>
          <a:lstStyle/>
          <a:p>
            <a:r>
              <a:rPr lang="en-US" sz="2200" dirty="0">
                <a:latin typeface="Times New Roman" panose="02020603050405020304" pitchFamily="18" charset="0"/>
                <a:cs typeface="Times New Roman" panose="02020603050405020304" pitchFamily="18" charset="0"/>
              </a:rPr>
              <a:t>According to International Business (2012), China having the second-largest economy with $15.26 trillion as its GDP as of 2016 would result in crushing the number one when the RCEP trade agreement picks</a:t>
            </a:r>
          </a:p>
          <a:p>
            <a:r>
              <a:rPr lang="en-US" sz="2200" dirty="0">
                <a:latin typeface="Times New Roman" panose="02020603050405020304" pitchFamily="18" charset="0"/>
                <a:cs typeface="Times New Roman" panose="02020603050405020304" pitchFamily="18" charset="0"/>
              </a:rPr>
              <a:t>Taking into consideration that Japan and India are the third and fourth are the third and fourth-largest world economies respectively yet they are all involved in the RCEP (</a:t>
            </a:r>
            <a:r>
              <a:rPr lang="en-US" sz="2200" dirty="0">
                <a:latin typeface="Times New Roman" panose="02020603050405020304" pitchFamily="18" charset="0"/>
                <a:cs typeface="Times New Roman" panose="02020603050405020304" pitchFamily="18" charset="0"/>
              </a:rPr>
              <a:t>Nytimes</a:t>
            </a:r>
            <a:r>
              <a:rPr lang="en-US" sz="2200" dirty="0">
                <a:latin typeface="Times New Roman" panose="02020603050405020304" pitchFamily="18" charset="0"/>
                <a:cs typeface="Times New Roman" panose="02020603050405020304" pitchFamily="18" charset="0"/>
              </a:rPr>
              <a:t>. Com, 2020)</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7521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BED929-34BD-4C92-B5BC-C53ED24C6933}"/>
              </a:ext>
            </a:extLst>
          </p:cNvPr>
          <p:cNvSpPr>
            <a:spLocks noGrp="1"/>
          </p:cNvSpPr>
          <p:nvPr>
            <p:ph type="title"/>
          </p:nvPr>
        </p:nvSpPr>
        <p:spPr>
          <a:xfrm>
            <a:off x="677334" y="609600"/>
            <a:ext cx="8596668" cy="978568"/>
          </a:xfrm>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xmlns="" id="{AB3B4802-A766-490A-A2FA-EB1127EF209E}"/>
              </a:ext>
            </a:extLst>
          </p:cNvPr>
          <p:cNvSpPr>
            <a:spLocks noGrp="1"/>
          </p:cNvSpPr>
          <p:nvPr>
            <p:ph idx="1"/>
          </p:nvPr>
        </p:nvSpPr>
        <p:spPr>
          <a:xfrm>
            <a:off x="677334" y="1588169"/>
            <a:ext cx="8596668" cy="4836694"/>
          </a:xfrm>
        </p:spPr>
        <p:txBody>
          <a:bodyPr>
            <a:normAutofit/>
          </a:bodyPr>
          <a:lstStyle/>
          <a:p>
            <a:r>
              <a:rPr lang="en-US" sz="2200" dirty="0">
                <a:latin typeface="Times New Roman" panose="02020603050405020304" pitchFamily="18" charset="0"/>
                <a:cs typeface="Times New Roman" panose="02020603050405020304" pitchFamily="18" charset="0"/>
              </a:rPr>
              <a:t>Currently, the Pacific regions are slowly dominating when it comes to the world economy</a:t>
            </a:r>
          </a:p>
          <a:p>
            <a:r>
              <a:rPr lang="en-US" sz="2200" dirty="0">
                <a:latin typeface="Times New Roman" panose="02020603050405020304" pitchFamily="18" charset="0"/>
                <a:cs typeface="Times New Roman" panose="02020603050405020304" pitchFamily="18" charset="0"/>
              </a:rPr>
              <a:t>With time, they may end up completely dominating globally</a:t>
            </a:r>
          </a:p>
          <a:p>
            <a:r>
              <a:rPr lang="en-US" sz="2200" dirty="0">
                <a:latin typeface="Times New Roman" panose="02020603050405020304" pitchFamily="18" charset="0"/>
                <a:cs typeface="Times New Roman" panose="02020603050405020304" pitchFamily="18" charset="0"/>
              </a:rPr>
              <a:t>In this new era, countries that may like to be involved with the US in trade may face new barriers in duties, tariffs and taxes</a:t>
            </a:r>
          </a:p>
          <a:p>
            <a:r>
              <a:rPr lang="en-US" sz="2200" dirty="0">
                <a:latin typeface="Times New Roman" panose="02020603050405020304" pitchFamily="18" charset="0"/>
                <a:cs typeface="Times New Roman" panose="02020603050405020304" pitchFamily="18" charset="0"/>
              </a:rPr>
              <a:t>This agreement is slowly shifting the tectonic plates of the international economy</a:t>
            </a:r>
          </a:p>
          <a:p>
            <a:r>
              <a:rPr lang="en-US" sz="2200" dirty="0">
                <a:latin typeface="Times New Roman" panose="02020603050405020304" pitchFamily="18" charset="0"/>
                <a:cs typeface="Times New Roman" panose="02020603050405020304" pitchFamily="18" charset="0"/>
              </a:rPr>
              <a:t>The agreement redefines the trade landscape by the creation of a new framework for firms to consider when they are doing business internationally</a:t>
            </a:r>
          </a:p>
        </p:txBody>
      </p:sp>
    </p:spTree>
    <p:extLst>
      <p:ext uri="{BB962C8B-B14F-4D97-AF65-F5344CB8AC3E}">
        <p14:creationId xmlns:p14="http://schemas.microsoft.com/office/powerpoint/2010/main" val="3366637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6D9AF2-B7E0-48D2-B8FE-8460B7F3645B}"/>
              </a:ext>
            </a:extLst>
          </p:cNvPr>
          <p:cNvSpPr>
            <a:spLocks noGrp="1"/>
          </p:cNvSpPr>
          <p:nvPr>
            <p:ph type="title"/>
          </p:nvPr>
        </p:nvSpPr>
        <p:spPr>
          <a:xfrm>
            <a:off x="677334" y="609600"/>
            <a:ext cx="8596668" cy="978568"/>
          </a:xfrm>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97F6C71-EE5C-43F0-9A4C-8F401A113B7E}"/>
              </a:ext>
            </a:extLst>
          </p:cNvPr>
          <p:cNvSpPr>
            <a:spLocks noGrp="1"/>
          </p:cNvSpPr>
          <p:nvPr>
            <p:ph idx="1"/>
          </p:nvPr>
        </p:nvSpPr>
        <p:spPr>
          <a:xfrm>
            <a:off x="677334" y="1588169"/>
            <a:ext cx="8596668" cy="4836694"/>
          </a:xfrm>
        </p:spPr>
        <p:txBody>
          <a:bodyPr>
            <a:normAutofit/>
          </a:bodyPr>
          <a:lstStyle/>
          <a:p>
            <a:r>
              <a:rPr lang="en-US" sz="2200" dirty="0">
                <a:latin typeface="Times New Roman" panose="02020603050405020304" pitchFamily="18" charset="0"/>
                <a:cs typeface="Times New Roman" panose="02020603050405020304" pitchFamily="18" charset="0"/>
              </a:rPr>
              <a:t>The European Union is affected slightly by the RCEP agreement</a:t>
            </a:r>
          </a:p>
          <a:p>
            <a:r>
              <a:rPr lang="en-US" sz="2200" dirty="0">
                <a:latin typeface="Times New Roman" panose="02020603050405020304" pitchFamily="18" charset="0"/>
                <a:cs typeface="Times New Roman" panose="02020603050405020304" pitchFamily="18" charset="0"/>
              </a:rPr>
              <a:t>However, these effects are not negligible and will be felt with time</a:t>
            </a:r>
          </a:p>
          <a:p>
            <a:r>
              <a:rPr lang="en-US" sz="2200" dirty="0">
                <a:latin typeface="Times New Roman" panose="02020603050405020304" pitchFamily="18" charset="0"/>
                <a:cs typeface="Times New Roman" panose="02020603050405020304" pitchFamily="18" charset="0"/>
              </a:rPr>
              <a:t>From the standpoint of companies in Europe, the RCEP is a free trade agreement among three powerhouses; the Republic of Korea, Japan and China</a:t>
            </a:r>
          </a:p>
          <a:p>
            <a:r>
              <a:rPr lang="en-US" sz="2200" dirty="0">
                <a:latin typeface="Times New Roman" panose="02020603050405020304" pitchFamily="18" charset="0"/>
                <a:cs typeface="Times New Roman" panose="02020603050405020304" pitchFamily="18" charset="0"/>
              </a:rPr>
              <a:t>Under the RCEP, China is committed to reducing tariffs on its exports by 86 percent, auto parts included (</a:t>
            </a:r>
            <a:r>
              <a:rPr lang="en-US" sz="2200" dirty="0">
                <a:latin typeface="Times New Roman" panose="02020603050405020304" pitchFamily="18" charset="0"/>
                <a:cs typeface="Times New Roman" panose="02020603050405020304" pitchFamily="18" charset="0"/>
              </a:rPr>
              <a:t>Nytimes.Com</a:t>
            </a:r>
            <a:r>
              <a:rPr lang="en-US" sz="2200" dirty="0">
                <a:latin typeface="Times New Roman" panose="02020603050405020304" pitchFamily="18" charset="0"/>
                <a:cs typeface="Times New Roman" panose="02020603050405020304" pitchFamily="18" charset="0"/>
              </a:rPr>
              <a:t>, 2020)</a:t>
            </a:r>
          </a:p>
        </p:txBody>
      </p:sp>
    </p:spTree>
    <p:extLst>
      <p:ext uri="{BB962C8B-B14F-4D97-AF65-F5344CB8AC3E}">
        <p14:creationId xmlns:p14="http://schemas.microsoft.com/office/powerpoint/2010/main" val="2635915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67E1AC-BBFC-4B95-9F3F-891B4A122752}"/>
              </a:ext>
            </a:extLst>
          </p:cNvPr>
          <p:cNvSpPr>
            <a:spLocks noGrp="1"/>
          </p:cNvSpPr>
          <p:nvPr>
            <p:ph type="title"/>
          </p:nvPr>
        </p:nvSpPr>
        <p:spPr>
          <a:xfrm>
            <a:off x="677334" y="609600"/>
            <a:ext cx="8596668" cy="1050758"/>
          </a:xfrm>
        </p:spPr>
        <p:txBody>
          <a:bodyPr/>
          <a:lstStyle/>
          <a:p>
            <a:r>
              <a:rPr lang="en-US" dirty="0">
                <a:solidFill>
                  <a:schemeClr val="accent2">
                    <a:lumMod val="50000"/>
                  </a:schemeClr>
                </a:solidFill>
                <a:latin typeface="Times New Roman" panose="02020603050405020304" pitchFamily="18" charset="0"/>
                <a:cs typeface="Times New Roman" panose="02020603050405020304" pitchFamily="18" charset="0"/>
              </a:rPr>
              <a:t>Effects on World Economy </a:t>
            </a:r>
            <a:r>
              <a:rPr lang="en-US" dirty="0">
                <a:solidFill>
                  <a:schemeClr val="accent2">
                    <a:lumMod val="50000"/>
                  </a:schemeClr>
                </a:solidFill>
                <a:latin typeface="Times New Roman" panose="02020603050405020304" pitchFamily="18" charset="0"/>
                <a:cs typeface="Times New Roman" panose="02020603050405020304" pitchFamily="18" charset="0"/>
              </a:rPr>
              <a:t>Cont</a:t>
            </a:r>
            <a:r>
              <a:rPr lang="en-US" dirty="0">
                <a:solidFill>
                  <a:schemeClr val="accent2">
                    <a:lumMod val="50000"/>
                  </a:schemeClr>
                </a:solidFill>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EC0C110-90CB-472B-8DF3-CC95EA8AA0EB}"/>
              </a:ext>
            </a:extLst>
          </p:cNvPr>
          <p:cNvSpPr>
            <a:spLocks noGrp="1"/>
          </p:cNvSpPr>
          <p:nvPr>
            <p:ph idx="1"/>
          </p:nvPr>
        </p:nvSpPr>
        <p:spPr>
          <a:xfrm>
            <a:off x="677334" y="1660358"/>
            <a:ext cx="8596668" cy="4788568"/>
          </a:xfrm>
        </p:spPr>
        <p:txBody>
          <a:bodyPr>
            <a:normAutofit/>
          </a:bodyPr>
          <a:lstStyle/>
          <a:p>
            <a:r>
              <a:rPr lang="en-US" sz="2200" dirty="0">
                <a:latin typeface="Times New Roman" panose="02020603050405020304" pitchFamily="18" charset="0"/>
                <a:cs typeface="Times New Roman" panose="02020603050405020304" pitchFamily="18" charset="0"/>
              </a:rPr>
              <a:t>These powerhouses produced $5.3 trillion of worth-added in production in 2019, which is over a trillion higher than the EU and the US combined (</a:t>
            </a:r>
            <a:r>
              <a:rPr lang="en-US" sz="2200" dirty="0">
                <a:latin typeface="Times New Roman" panose="02020603050405020304" pitchFamily="18" charset="0"/>
                <a:cs typeface="Times New Roman" panose="02020603050405020304" pitchFamily="18" charset="0"/>
              </a:rPr>
              <a:t>Dadush</a:t>
            </a:r>
            <a:r>
              <a:rPr lang="en-US" sz="2200" dirty="0">
                <a:latin typeface="Times New Roman" panose="02020603050405020304" pitchFamily="18" charset="0"/>
                <a:cs typeface="Times New Roman" panose="02020603050405020304" pitchFamily="18" charset="0"/>
              </a:rPr>
              <a:t> &amp; </a:t>
            </a:r>
            <a:r>
              <a:rPr lang="en-US" sz="2200" dirty="0">
                <a:latin typeface="Times New Roman" panose="02020603050405020304" pitchFamily="18" charset="0"/>
                <a:cs typeface="Times New Roman" panose="02020603050405020304" pitchFamily="18" charset="0"/>
              </a:rPr>
              <a:t>Darandary</a:t>
            </a:r>
            <a:r>
              <a:rPr lang="en-US" sz="2200" dirty="0">
                <a:latin typeface="Times New Roman" panose="02020603050405020304" pitchFamily="18" charset="0"/>
                <a:cs typeface="Times New Roman" panose="02020603050405020304" pitchFamily="18" charset="0"/>
              </a:rPr>
              <a:t>, 2020)</a:t>
            </a:r>
          </a:p>
          <a:p>
            <a:r>
              <a:rPr lang="en-US" sz="2200" dirty="0">
                <a:latin typeface="Times New Roman" panose="02020603050405020304" pitchFamily="18" charset="0"/>
                <a:cs typeface="Times New Roman" panose="02020603050405020304" pitchFamily="18" charset="0"/>
              </a:rPr>
              <a:t> Additionally, RCEP allows for the outreach of over 675 million individuals far from Australia, ASEAN and New Zealand other than the population of Japan, China and the Republic of Korea (The Economist, 2020)</a:t>
            </a:r>
          </a:p>
          <a:p>
            <a:r>
              <a:rPr lang="en-US" sz="2200" dirty="0">
                <a:latin typeface="Times New Roman" panose="02020603050405020304" pitchFamily="18" charset="0"/>
                <a:cs typeface="Times New Roman" panose="02020603050405020304" pitchFamily="18" charset="0"/>
              </a:rPr>
              <a:t>The biggest concern for the EU is its exports being displaced to RCEP signatories because of the preferred margins granted to the other members</a:t>
            </a:r>
          </a:p>
          <a:p>
            <a:r>
              <a:rPr lang="en-US" sz="2200" dirty="0">
                <a:latin typeface="Times New Roman" panose="02020603050405020304" pitchFamily="18" charset="0"/>
                <a:cs typeface="Times New Roman" panose="02020603050405020304" pitchFamily="18" charset="0"/>
              </a:rPr>
              <a:t>This is commonly described as a trade diversion</a:t>
            </a:r>
          </a:p>
        </p:txBody>
      </p:sp>
    </p:spTree>
    <p:extLst>
      <p:ext uri="{BB962C8B-B14F-4D97-AF65-F5344CB8AC3E}">
        <p14:creationId xmlns:p14="http://schemas.microsoft.com/office/powerpoint/2010/main" val="3629193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58B413-4278-46DB-B8E5-0B226BCE44C9}"/>
              </a:ext>
            </a:extLst>
          </p:cNvPr>
          <p:cNvSpPr>
            <a:spLocks noGrp="1"/>
          </p:cNvSpPr>
          <p:nvPr>
            <p:ph type="title"/>
          </p:nvPr>
        </p:nvSpPr>
        <p:spPr>
          <a:xfrm>
            <a:off x="677334" y="609600"/>
            <a:ext cx="8596668" cy="1074821"/>
          </a:xfrm>
        </p:spPr>
        <p:txBody>
          <a:bodyPr/>
          <a:lstStyle/>
          <a:p>
            <a:pPr algn="ctr"/>
            <a:r>
              <a:rPr lang="en-US" dirty="0">
                <a:solidFill>
                  <a:schemeClr val="accent2">
                    <a:lumMod val="50000"/>
                  </a:schemeClr>
                </a:solidFill>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xmlns="" id="{DCD5C6E4-6837-45BE-BF12-ECE42B0C5D08}"/>
              </a:ext>
            </a:extLst>
          </p:cNvPr>
          <p:cNvSpPr>
            <a:spLocks noGrp="1"/>
          </p:cNvSpPr>
          <p:nvPr>
            <p:ph idx="1"/>
          </p:nvPr>
        </p:nvSpPr>
        <p:spPr>
          <a:xfrm>
            <a:off x="677334" y="1684421"/>
            <a:ext cx="8596668" cy="4740442"/>
          </a:xfrm>
        </p:spPr>
        <p:txBody>
          <a:bodyPr>
            <a:normAutofit/>
          </a:bodyPr>
          <a:lstStyle/>
          <a:p>
            <a:r>
              <a:rPr lang="en-US" sz="2200" dirty="0">
                <a:latin typeface="Times New Roman" panose="02020603050405020304" pitchFamily="18" charset="0"/>
                <a:cs typeface="Times New Roman" panose="02020603050405020304" pitchFamily="18" charset="0"/>
              </a:rPr>
              <a:t>The RCEP will be responsible numerous shifts of companies due to the tariffs provided</a:t>
            </a:r>
          </a:p>
          <a:p>
            <a:r>
              <a:rPr lang="en-US" sz="2200" dirty="0">
                <a:latin typeface="Times New Roman" panose="02020603050405020304" pitchFamily="18" charset="0"/>
                <a:cs typeface="Times New Roman" panose="02020603050405020304" pitchFamily="18" charset="0"/>
              </a:rPr>
              <a:t>This in tern will hurt major economic powerhouses especially those who are dissociated totally with the Pacific region</a:t>
            </a:r>
          </a:p>
          <a:p>
            <a:r>
              <a:rPr lang="en-US" sz="2200" dirty="0">
                <a:latin typeface="Times New Roman" panose="02020603050405020304" pitchFamily="18" charset="0"/>
                <a:cs typeface="Times New Roman" panose="02020603050405020304" pitchFamily="18" charset="0"/>
              </a:rPr>
              <a:t>Those that are rigid to change such as the US may be significantly affected when the Pacific region takes over as the number one powerhouse economically</a:t>
            </a:r>
          </a:p>
          <a:p>
            <a:r>
              <a:rPr lang="en-US" sz="2200" dirty="0">
                <a:latin typeface="Times New Roman" panose="02020603050405020304" pitchFamily="18" charset="0"/>
                <a:cs typeface="Times New Roman" panose="02020603050405020304" pitchFamily="18" charset="0"/>
              </a:rPr>
              <a:t>If the current trend continues, most companies will be forced to reduce prices or even shut down completely</a:t>
            </a:r>
          </a:p>
        </p:txBody>
      </p:sp>
    </p:spTree>
    <p:extLst>
      <p:ext uri="{BB962C8B-B14F-4D97-AF65-F5344CB8AC3E}">
        <p14:creationId xmlns:p14="http://schemas.microsoft.com/office/powerpoint/2010/main" val="1253649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A0DAF6-57AD-45EB-8A38-4C07279BFD8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xmlns="" id="{99692A1B-6515-48CC-BD47-59DEA9BB0CB0}"/>
              </a:ext>
            </a:extLst>
          </p:cNvPr>
          <p:cNvSpPr>
            <a:spLocks noGrp="1"/>
          </p:cNvSpPr>
          <p:nvPr>
            <p:ph idx="1"/>
          </p:nvPr>
        </p:nvSpPr>
        <p:spPr>
          <a:xfrm>
            <a:off x="677334" y="1445741"/>
            <a:ext cx="8596668" cy="4979122"/>
          </a:xfrm>
        </p:spPr>
        <p:txBody>
          <a:bodyPr>
            <a:normAutofit/>
          </a:bodyPr>
          <a:lstStyle/>
          <a:p>
            <a:r>
              <a:rPr lang="en-US" dirty="0">
                <a:latin typeface="Times New Roman" panose="02020603050405020304" pitchFamily="18" charset="0"/>
                <a:cs typeface="Times New Roman" panose="02020603050405020304" pitchFamily="18" charset="0"/>
              </a:rPr>
              <a:t>Dadush</a:t>
            </a:r>
            <a:r>
              <a:rPr lang="en-US" dirty="0">
                <a:latin typeface="Times New Roman" panose="02020603050405020304" pitchFamily="18" charset="0"/>
                <a:cs typeface="Times New Roman" panose="02020603050405020304" pitchFamily="18" charset="0"/>
              </a:rPr>
              <a:t>, U., &amp; </a:t>
            </a:r>
            <a:r>
              <a:rPr lang="en-US" dirty="0">
                <a:latin typeface="Times New Roman" panose="02020603050405020304" pitchFamily="18" charset="0"/>
                <a:cs typeface="Times New Roman" panose="02020603050405020304" pitchFamily="18" charset="0"/>
              </a:rPr>
              <a:t>Darandary</a:t>
            </a:r>
            <a:r>
              <a:rPr lang="en-US" dirty="0">
                <a:latin typeface="Times New Roman" panose="02020603050405020304" pitchFamily="18" charset="0"/>
                <a:cs typeface="Times New Roman" panose="02020603050405020304" pitchFamily="18" charset="0"/>
              </a:rPr>
              <a:t>, A. (2020). The Impact of the RCEP on the European Union. The ASEAN Post. https://theaseanpost.com/article/impact-rcep-european-union. </a:t>
            </a:r>
          </a:p>
          <a:p>
            <a:r>
              <a:rPr lang="en-US" dirty="0">
                <a:latin typeface="Times New Roman" panose="02020603050405020304" pitchFamily="18" charset="0"/>
                <a:cs typeface="Times New Roman" panose="02020603050405020304" pitchFamily="18" charset="0"/>
              </a:rPr>
              <a:t>International Business. (2012). Chapter 7: Foreign Exchange and the Global Capital Markets.  In International Business. https://saylordotorg.github.io/text_international-business/. Licensed under CC BY-NC-SA 3.0.</a:t>
            </a:r>
          </a:p>
          <a:p>
            <a:r>
              <a:rPr lang="en-US" dirty="0">
                <a:latin typeface="Times New Roman" panose="02020603050405020304" pitchFamily="18" charset="0"/>
                <a:cs typeface="Times New Roman" panose="02020603050405020304" pitchFamily="18" charset="0"/>
              </a:rPr>
              <a:t>Kuo</a:t>
            </a:r>
            <a:r>
              <a:rPr lang="en-US" dirty="0">
                <a:latin typeface="Times New Roman" panose="02020603050405020304" pitchFamily="18" charset="0"/>
                <a:cs typeface="Times New Roman" panose="02020603050405020304" pitchFamily="18" charset="0"/>
              </a:rPr>
              <a:t>, M. (2020). RCEP: The Future of Trade in Asia. Thediplomat.com. https://thediplomat.com/2020/12/rcep-the-future-of-trade-in-asia/. </a:t>
            </a:r>
          </a:p>
          <a:p>
            <a:r>
              <a:rPr lang="en-US" dirty="0">
                <a:latin typeface="Times New Roman" panose="02020603050405020304" pitchFamily="18" charset="0"/>
                <a:cs typeface="Times New Roman" panose="02020603050405020304" pitchFamily="18" charset="0"/>
              </a:rPr>
              <a:t>McDonald, T. (2020). What is the Regional Comprehensive Economic Partnership (RCEP)? BBC News. https://www.bbc.com/news/business-54899254. </a:t>
            </a:r>
          </a:p>
          <a:p>
            <a:r>
              <a:rPr lang="en-US" dirty="0">
                <a:latin typeface="Times New Roman" panose="02020603050405020304" pitchFamily="18" charset="0"/>
                <a:cs typeface="Times New Roman" panose="02020603050405020304" pitchFamily="18" charset="0"/>
              </a:rPr>
              <a:t>Nytimes.com. (2020). China-Led Trade Pact Is Signed, in Challenge to U.S. https://www.nytimes.com/2020/11/15/business/china-trade-rcep.html.</a:t>
            </a:r>
          </a:p>
          <a:p>
            <a:r>
              <a:rPr lang="en-US" dirty="0">
                <a:latin typeface="Times New Roman" panose="02020603050405020304" pitchFamily="18" charset="0"/>
                <a:cs typeface="Times New Roman" panose="02020603050405020304" pitchFamily="18" charset="0"/>
              </a:rPr>
              <a:t>The Economist. (2020). The Meaning of RCEP, the World’s Biggest Trade Agreement. https://www.economist.com/finance-and-economics/2020/11/15/the-meaning-of-rcep-the-worlds-biggest-trade-agreement.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86866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325</TotalTime>
  <Words>2697</Words>
  <Application>Microsoft Office PowerPoint</Application>
  <PresentationFormat>Widescreen</PresentationFormat>
  <Paragraphs>98</Paragraphs>
  <Slides>15</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Times New Roman</vt:lpstr>
      <vt:lpstr>Trebuchet MS</vt:lpstr>
      <vt:lpstr>Wingdings 3</vt:lpstr>
      <vt:lpstr>Facet</vt:lpstr>
      <vt:lpstr> Regional Comprehensive Economic Partnership</vt:lpstr>
      <vt:lpstr>Introduction</vt:lpstr>
      <vt:lpstr>The Event</vt:lpstr>
      <vt:lpstr>The Event Cont…</vt:lpstr>
      <vt:lpstr>The Event Cont…</vt:lpstr>
      <vt:lpstr>Effects on World Economy</vt:lpstr>
      <vt:lpstr>Effects on World Economy Cont… </vt:lpstr>
      <vt:lpstr>Effects on World Economy Cont… </vt:lpstr>
      <vt:lpstr>Effects on World Economy Cont… </vt:lpstr>
      <vt:lpstr>Effects on World Economy Cont… </vt:lpstr>
      <vt:lpstr>Effects on World Economy Cont… </vt:lpstr>
      <vt:lpstr>Effects on World Economy Cont… </vt:lpstr>
      <vt:lpstr>Effects on World Economy Cont… </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LAPTOP</cp:lastModifiedBy>
  <cp:revision>58</cp:revision>
  <dcterms:created xsi:type="dcterms:W3CDTF">2020-12-15T18:54:12Z</dcterms:created>
  <dcterms:modified xsi:type="dcterms:W3CDTF">2020-12-17T05:20:33Z</dcterms:modified>
</cp:coreProperties>
</file>